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9" r:id="rId6"/>
    <p:sldId id="292" r:id="rId7"/>
    <p:sldId id="330" r:id="rId8"/>
    <p:sldId id="318" r:id="rId9"/>
    <p:sldId id="294" r:id="rId10"/>
    <p:sldId id="295" r:id="rId11"/>
    <p:sldId id="293" r:id="rId12"/>
    <p:sldId id="300" r:id="rId13"/>
    <p:sldId id="301" r:id="rId14"/>
    <p:sldId id="302" r:id="rId15"/>
    <p:sldId id="309" r:id="rId16"/>
    <p:sldId id="307" r:id="rId17"/>
    <p:sldId id="285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FF00"/>
    <a:srgbClr val="B8A1FF"/>
    <a:srgbClr val="000644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tte de Laat" userId="15de91df-583f-4d70-b778-ea26560819e4" providerId="ADAL" clId="{4DEB7C65-520A-4011-9579-139ABC87A3CB}"/>
    <pc:docChg chg="modSld">
      <pc:chgData name="Lotte de Laat" userId="15de91df-583f-4d70-b778-ea26560819e4" providerId="ADAL" clId="{4DEB7C65-520A-4011-9579-139ABC87A3CB}" dt="2024-01-18T12:27:02.384" v="40" actId="20577"/>
      <pc:docMkLst>
        <pc:docMk/>
      </pc:docMkLst>
      <pc:sldChg chg="modSp mod">
        <pc:chgData name="Lotte de Laat" userId="15de91df-583f-4d70-b778-ea26560819e4" providerId="ADAL" clId="{4DEB7C65-520A-4011-9579-139ABC87A3CB}" dt="2024-01-18T12:27:02.384" v="40" actId="20577"/>
        <pc:sldMkLst>
          <pc:docMk/>
          <pc:sldMk cId="1914404811" sldId="256"/>
        </pc:sldMkLst>
        <pc:spChg chg="mod">
          <ac:chgData name="Lotte de Laat" userId="15de91df-583f-4d70-b778-ea26560819e4" providerId="ADAL" clId="{4DEB7C65-520A-4011-9579-139ABC87A3CB}" dt="2024-01-18T12:27:02.384" v="40" actId="20577"/>
          <ac:spMkLst>
            <pc:docMk/>
            <pc:sldMk cId="1914404811" sldId="256"/>
            <ac:spMk id="4" creationId="{7E256807-68E5-45A0-8DD0-5696A7E4E94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1538-1FC0-48D9-B70E-2DC3874948F2}" type="datetimeFigureOut">
              <a:rPr lang="nl-NL" smtClean="0"/>
              <a:t>18-1-2024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D9B25-5126-4124-8E8A-22611371FA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4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Hoeveel lijnen</a:t>
            </a:r>
            <a:r>
              <a:rPr lang="nl-NL" baseline="0" dirty="0"/>
              <a:t> heb je om 9 punten te verbinden?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3F95D-A3DE-44DA-BB08-416171D73416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9039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Hoeveel lijnen</a:t>
            </a:r>
            <a:r>
              <a:rPr lang="nl-NL" baseline="0" dirty="0"/>
              <a:t> heb je om 9 punten te verbinden?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3F95D-A3DE-44DA-BB08-416171D73416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893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Het kan ook met</a:t>
            </a:r>
            <a:r>
              <a:rPr lang="nl-NL" baseline="0" dirty="0"/>
              <a:t> 4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3F95D-A3DE-44DA-BB08-416171D73416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5013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18-1-2024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18-1-2024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18-1-2024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54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9616" y="332656"/>
            <a:ext cx="8860565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35627" y="1196753"/>
            <a:ext cx="8846773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18-1-2024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82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18-1-2024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LX_ROFcRi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iQ7Z5EAJ7C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eenkey.nl/wat-is-green-ke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7 Ethiek deel II en </a:t>
            </a:r>
            <a:r>
              <a:rPr lang="nl-NL" sz="4400" b="1" dirty="0" err="1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Greenkey</a:t>
            </a:r>
            <a:r>
              <a:rPr lang="nl-NL" sz="4400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certificaat </a:t>
            </a:r>
            <a:endParaRPr lang="nl-NL" sz="4400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5">
            <a:extLst>
              <a:ext uri="{FF2B5EF4-FFF2-40B4-BE49-F238E27FC236}">
                <a16:creationId xmlns:a16="http://schemas.microsoft.com/office/drawing/2014/main" id="{D3700955-4AB3-462E-A398-76CFA58BDAB0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032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Specialisatie Vrijetijd</a:t>
            </a:r>
          </a:p>
          <a:p>
            <a:pPr marL="0" indent="0">
              <a:buNone/>
            </a:pPr>
            <a:endParaRPr lang="nl-NL" sz="1200" b="1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915405" y="1727561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Begrippen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Ethiek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Etische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dilemma’s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Green </a:t>
            </a: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certificaat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Ethisch verantwoord</a:t>
            </a:r>
          </a:p>
          <a:p>
            <a:pPr marL="0" indent="0">
              <a:buNone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286341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1</a:t>
                      </a:r>
                      <a:endParaRPr lang="nl-NL" sz="12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2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3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tx1"/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272DB993-96F3-4002-941E-7B94050E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60253159-9685-4938-B8A7-8D90D4ABB2F1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Verantwoording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Presentatie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72F2EFB-702C-4409-A49D-663AAFCEF81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04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45ACE3-0C9E-49DB-9889-1BB666665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342" y="145398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l-NL" b="1" dirty="0">
                <a:solidFill>
                  <a:srgbClr val="B8A1FF"/>
                </a:solidFill>
                <a:cs typeface="Calibri Light"/>
              </a:rPr>
              <a:t>Wat heeft deze persoon met Ethiek te maken?</a:t>
            </a:r>
            <a:br>
              <a:rPr lang="nl-NL" b="1" dirty="0">
                <a:solidFill>
                  <a:srgbClr val="B8A1FF"/>
                </a:solidFill>
                <a:cs typeface="Calibri Light"/>
              </a:rPr>
            </a:br>
            <a:br>
              <a:rPr lang="nl-NL" b="1" dirty="0">
                <a:solidFill>
                  <a:srgbClr val="B8A1FF"/>
                </a:solidFill>
                <a:cs typeface="Calibri Light"/>
              </a:rPr>
            </a:br>
            <a:r>
              <a:rPr lang="nl-NL" b="1" dirty="0">
                <a:cs typeface="Calibri Light"/>
              </a:rPr>
              <a:t>Overleg met je groepje</a:t>
            </a:r>
            <a:br>
              <a:rPr lang="nl-NL" b="1" dirty="0">
                <a:cs typeface="Calibri Light"/>
              </a:rPr>
            </a:br>
            <a:r>
              <a:rPr lang="nl-NL" b="1" dirty="0">
                <a:cs typeface="Calibri Light"/>
              </a:rPr>
              <a:t>(5 minuten)</a:t>
            </a:r>
          </a:p>
        </p:txBody>
      </p:sp>
    </p:spTree>
    <p:extLst>
      <p:ext uri="{BB962C8B-B14F-4D97-AF65-F5344CB8AC3E}">
        <p14:creationId xmlns:p14="http://schemas.microsoft.com/office/powerpoint/2010/main" val="836066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45ACE3-0C9E-49DB-9889-1BB666665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074" y="1002799"/>
            <a:ext cx="10515600" cy="1325563"/>
          </a:xfrm>
        </p:spPr>
        <p:txBody>
          <a:bodyPr/>
          <a:lstStyle/>
          <a:p>
            <a:pPr algn="ctr"/>
            <a:r>
              <a:rPr lang="nl-NL" b="1" dirty="0">
                <a:solidFill>
                  <a:srgbClr val="B8A1FF"/>
                </a:solidFill>
                <a:cs typeface="Calibri Light"/>
              </a:rPr>
              <a:t>Wat heeft deze persoon met </a:t>
            </a:r>
            <a:br>
              <a:rPr lang="nl-NL" b="1" dirty="0">
                <a:solidFill>
                  <a:srgbClr val="B8A1FF"/>
                </a:solidFill>
                <a:cs typeface="Calibri Light"/>
              </a:rPr>
            </a:br>
            <a:r>
              <a:rPr lang="nl-NL" b="1" dirty="0">
                <a:solidFill>
                  <a:srgbClr val="B8A1FF"/>
                </a:solidFill>
                <a:cs typeface="Calibri Light"/>
              </a:rPr>
              <a:t>Green Key te maken?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6FA369E-6C68-4C46-6C05-D20420FDFF40}"/>
              </a:ext>
            </a:extLst>
          </p:cNvPr>
          <p:cNvSpPr txBox="1"/>
          <p:nvPr/>
        </p:nvSpPr>
        <p:spPr>
          <a:xfrm rot="298935">
            <a:off x="4029075" y="2996853"/>
            <a:ext cx="60970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b="1" dirty="0">
                <a:cs typeface="Calibri Light"/>
              </a:rPr>
              <a:t>Overleg met je groepje</a:t>
            </a:r>
            <a:br>
              <a:rPr lang="nl-NL" sz="2000" b="1" dirty="0">
                <a:cs typeface="Calibri Light"/>
              </a:rPr>
            </a:br>
            <a:r>
              <a:rPr lang="nl-NL" sz="2000" b="1" dirty="0">
                <a:cs typeface="Calibri Light"/>
              </a:rPr>
              <a:t>(5 minuten)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151939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63B99A-73EE-4FBB-B7C4-F9F9BCC25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5D2A5D1-BA0D-47D3-B051-DA7743C46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219825"/>
          </a:xfrm>
          <a:custGeom>
            <a:avLst/>
            <a:gdLst>
              <a:gd name="connsiteX0" fmla="*/ 6789701 w 12192000"/>
              <a:gd name="connsiteY0" fmla="*/ 6151588 h 6219825"/>
              <a:gd name="connsiteX1" fmla="*/ 6788702 w 12192000"/>
              <a:gd name="connsiteY1" fmla="*/ 6151666 h 6219825"/>
              <a:gd name="connsiteX2" fmla="*/ 6788476 w 12192000"/>
              <a:gd name="connsiteY2" fmla="*/ 6152200 h 6219825"/>
              <a:gd name="connsiteX3" fmla="*/ 9834 w 12192000"/>
              <a:gd name="connsiteY3" fmla="*/ 0 h 6219825"/>
              <a:gd name="connsiteX4" fmla="*/ 12357 w 12192000"/>
              <a:gd name="connsiteY4" fmla="*/ 1 h 6219825"/>
              <a:gd name="connsiteX5" fmla="*/ 12192000 w 12192000"/>
              <a:gd name="connsiteY5" fmla="*/ 1 h 6219825"/>
              <a:gd name="connsiteX6" fmla="*/ 12192000 w 12192000"/>
              <a:gd name="connsiteY6" fmla="*/ 5105401 h 6219825"/>
              <a:gd name="connsiteX7" fmla="*/ 12191716 w 12192000"/>
              <a:gd name="connsiteY7" fmla="*/ 5105401 h 6219825"/>
              <a:gd name="connsiteX8" fmla="*/ 12192000 w 12192000"/>
              <a:gd name="connsiteY8" fmla="*/ 5256977 h 6219825"/>
              <a:gd name="connsiteX9" fmla="*/ 12061096 w 12192000"/>
              <a:gd name="connsiteY9" fmla="*/ 5296034 h 6219825"/>
              <a:gd name="connsiteX10" fmla="*/ 11676800 w 12192000"/>
              <a:gd name="connsiteY10" fmla="*/ 5399652 h 6219825"/>
              <a:gd name="connsiteX11" fmla="*/ 10425355 w 12192000"/>
              <a:gd name="connsiteY11" fmla="*/ 5683310 h 6219825"/>
              <a:gd name="connsiteX12" fmla="*/ 9424022 w 12192000"/>
              <a:gd name="connsiteY12" fmla="*/ 5858546 h 6219825"/>
              <a:gd name="connsiteX13" fmla="*/ 8458419 w 12192000"/>
              <a:gd name="connsiteY13" fmla="*/ 5992303 h 6219825"/>
              <a:gd name="connsiteX14" fmla="*/ 7715970 w 12192000"/>
              <a:gd name="connsiteY14" fmla="*/ 6072283 h 6219825"/>
              <a:gd name="connsiteX15" fmla="*/ 6951716 w 12192000"/>
              <a:gd name="connsiteY15" fmla="*/ 6138091 h 6219825"/>
              <a:gd name="connsiteX16" fmla="*/ 6936303 w 12192000"/>
              <a:gd name="connsiteY16" fmla="*/ 6140163 h 6219825"/>
              <a:gd name="connsiteX17" fmla="*/ 6790448 w 12192000"/>
              <a:gd name="connsiteY17" fmla="*/ 6151529 h 6219825"/>
              <a:gd name="connsiteX18" fmla="*/ 6799941 w 12192000"/>
              <a:gd name="connsiteY18" fmla="*/ 6153349 h 6219825"/>
              <a:gd name="connsiteX19" fmla="*/ 6835432 w 12192000"/>
              <a:gd name="connsiteY19" fmla="*/ 6151642 h 6219825"/>
              <a:gd name="connsiteX20" fmla="*/ 6884003 w 12192000"/>
              <a:gd name="connsiteY20" fmla="*/ 6148662 h 6219825"/>
              <a:gd name="connsiteX21" fmla="*/ 7578771 w 12192000"/>
              <a:gd name="connsiteY21" fmla="*/ 6116122 h 6219825"/>
              <a:gd name="connsiteX22" fmla="*/ 8623845 w 12192000"/>
              <a:gd name="connsiteY22" fmla="*/ 6029188 h 6219825"/>
              <a:gd name="connsiteX23" fmla="*/ 9479970 w 12192000"/>
              <a:gd name="connsiteY23" fmla="*/ 5925239 h 6219825"/>
              <a:gd name="connsiteX24" fmla="*/ 10629308 w 12192000"/>
              <a:gd name="connsiteY24" fmla="*/ 5731000 h 6219825"/>
              <a:gd name="connsiteX25" fmla="*/ 11998498 w 12192000"/>
              <a:gd name="connsiteY25" fmla="*/ 5404869 h 6219825"/>
              <a:gd name="connsiteX26" fmla="*/ 12192000 w 12192000"/>
              <a:gd name="connsiteY26" fmla="*/ 5347846 h 6219825"/>
              <a:gd name="connsiteX27" fmla="*/ 12192000 w 12192000"/>
              <a:gd name="connsiteY27" fmla="*/ 5402606 h 6219825"/>
              <a:gd name="connsiteX28" fmla="*/ 11829257 w 12192000"/>
              <a:gd name="connsiteY28" fmla="*/ 5507950 h 6219825"/>
              <a:gd name="connsiteX29" fmla="*/ 10939183 w 12192000"/>
              <a:gd name="connsiteY29" fmla="*/ 5722555 h 6219825"/>
              <a:gd name="connsiteX30" fmla="*/ 9985530 w 12192000"/>
              <a:gd name="connsiteY30" fmla="*/ 5902635 h 6219825"/>
              <a:gd name="connsiteX31" fmla="*/ 9186882 w 12192000"/>
              <a:gd name="connsiteY31" fmla="*/ 6018631 h 6219825"/>
              <a:gd name="connsiteX32" fmla="*/ 8578198 w 12192000"/>
              <a:gd name="connsiteY32" fmla="*/ 6088179 h 6219825"/>
              <a:gd name="connsiteX33" fmla="*/ 7864358 w 12192000"/>
              <a:gd name="connsiteY33" fmla="*/ 6149656 h 6219825"/>
              <a:gd name="connsiteX34" fmla="*/ 6935502 w 12192000"/>
              <a:gd name="connsiteY34" fmla="*/ 6201071 h 6219825"/>
              <a:gd name="connsiteX35" fmla="*/ 6477750 w 12192000"/>
              <a:gd name="connsiteY35" fmla="*/ 6214980 h 6219825"/>
              <a:gd name="connsiteX36" fmla="*/ 6362294 w 12192000"/>
              <a:gd name="connsiteY36" fmla="*/ 6219825 h 6219825"/>
              <a:gd name="connsiteX37" fmla="*/ 6057129 w 12192000"/>
              <a:gd name="connsiteY37" fmla="*/ 6219825 h 6219825"/>
              <a:gd name="connsiteX38" fmla="*/ 5977784 w 12192000"/>
              <a:gd name="connsiteY38" fmla="*/ 6215229 h 6219825"/>
              <a:gd name="connsiteX39" fmla="*/ 5265087 w 12192000"/>
              <a:gd name="connsiteY39" fmla="*/ 6178965 h 6219825"/>
              <a:gd name="connsiteX40" fmla="*/ 4346277 w 12192000"/>
              <a:gd name="connsiteY40" fmla="*/ 6116869 h 6219825"/>
              <a:gd name="connsiteX41" fmla="*/ 3373045 w 12192000"/>
              <a:gd name="connsiteY41" fmla="*/ 6018259 h 6219825"/>
              <a:gd name="connsiteX42" fmla="*/ 2362173 w 12192000"/>
              <a:gd name="connsiteY42" fmla="*/ 5899282 h 6219825"/>
              <a:gd name="connsiteX43" fmla="*/ 1233178 w 12192000"/>
              <a:gd name="connsiteY43" fmla="*/ 5726033 h 6219825"/>
              <a:gd name="connsiteX44" fmla="*/ 68500 w 12192000"/>
              <a:gd name="connsiteY44" fmla="*/ 5486226 h 6219825"/>
              <a:gd name="connsiteX45" fmla="*/ 0 w 12192000"/>
              <a:gd name="connsiteY45" fmla="*/ 5468863 h 6219825"/>
              <a:gd name="connsiteX46" fmla="*/ 0 w 12192000"/>
              <a:gd name="connsiteY46" fmla="*/ 5412351 h 6219825"/>
              <a:gd name="connsiteX47" fmla="*/ 72441 w 12192000"/>
              <a:gd name="connsiteY47" fmla="*/ 5431135 h 6219825"/>
              <a:gd name="connsiteX48" fmla="*/ 600716 w 12192000"/>
              <a:gd name="connsiteY48" fmla="*/ 5549555 h 6219825"/>
              <a:gd name="connsiteX49" fmla="*/ 1769512 w 12192000"/>
              <a:gd name="connsiteY49" fmla="*/ 5759811 h 6219825"/>
              <a:gd name="connsiteX50" fmla="*/ 2613554 w 12192000"/>
              <a:gd name="connsiteY50" fmla="*/ 5876802 h 6219825"/>
              <a:gd name="connsiteX51" fmla="*/ 2581134 w 12192000"/>
              <a:gd name="connsiteY51" fmla="*/ 5866867 h 6219825"/>
              <a:gd name="connsiteX52" fmla="*/ 1112635 w 12192000"/>
              <a:gd name="connsiteY52" fmla="*/ 5534031 h 6219825"/>
              <a:gd name="connsiteX53" fmla="*/ 420412 w 12192000"/>
              <a:gd name="connsiteY53" fmla="*/ 5334514 h 6219825"/>
              <a:gd name="connsiteX54" fmla="*/ 0 w 12192000"/>
              <a:gd name="connsiteY54" fmla="*/ 5195539 h 6219825"/>
              <a:gd name="connsiteX55" fmla="*/ 60 w 12192000"/>
              <a:gd name="connsiteY55" fmla="*/ 5105401 h 6219825"/>
              <a:gd name="connsiteX56" fmla="*/ 0 w 12192000"/>
              <a:gd name="connsiteY56" fmla="*/ 5105401 h 6219825"/>
              <a:gd name="connsiteX57" fmla="*/ 0 w 12192000"/>
              <a:gd name="connsiteY57" fmla="*/ 1 h 6219825"/>
              <a:gd name="connsiteX58" fmla="*/ 9834 w 12192000"/>
              <a:gd name="connsiteY58" fmla="*/ 1 h 621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2192000" h="6219825">
                <a:moveTo>
                  <a:pt x="6789701" y="6151588"/>
                </a:moveTo>
                <a:lnTo>
                  <a:pt x="6788702" y="6151666"/>
                </a:lnTo>
                <a:cubicBezTo>
                  <a:pt x="6788627" y="6151844"/>
                  <a:pt x="6788551" y="6152022"/>
                  <a:pt x="6788476" y="6152200"/>
                </a:cubicBezTo>
                <a:close/>
                <a:moveTo>
                  <a:pt x="9834" y="0"/>
                </a:moveTo>
                <a:lnTo>
                  <a:pt x="12357" y="1"/>
                </a:lnTo>
                <a:lnTo>
                  <a:pt x="12192000" y="1"/>
                </a:lnTo>
                <a:lnTo>
                  <a:pt x="12192000" y="5105401"/>
                </a:lnTo>
                <a:lnTo>
                  <a:pt x="12191716" y="5105401"/>
                </a:lnTo>
                <a:lnTo>
                  <a:pt x="12192000" y="5256977"/>
                </a:lnTo>
                <a:lnTo>
                  <a:pt x="12061096" y="5296034"/>
                </a:lnTo>
                <a:cubicBezTo>
                  <a:pt x="11933500" y="5332263"/>
                  <a:pt x="11805390" y="5366806"/>
                  <a:pt x="11676800" y="5399652"/>
                </a:cubicBezTo>
                <a:cubicBezTo>
                  <a:pt x="11262789" y="5507204"/>
                  <a:pt x="10845343" y="5600846"/>
                  <a:pt x="10425355" y="5683310"/>
                </a:cubicBezTo>
                <a:cubicBezTo>
                  <a:pt x="10092810" y="5748549"/>
                  <a:pt x="9759033" y="5806970"/>
                  <a:pt x="9424022" y="5858546"/>
                </a:cubicBezTo>
                <a:cubicBezTo>
                  <a:pt x="9102997" y="5908224"/>
                  <a:pt x="8781133" y="5952809"/>
                  <a:pt x="8458419" y="5992303"/>
                </a:cubicBezTo>
                <a:cubicBezTo>
                  <a:pt x="8211360" y="6022481"/>
                  <a:pt x="7963792" y="6048065"/>
                  <a:pt x="7715970" y="6072283"/>
                </a:cubicBezTo>
                <a:lnTo>
                  <a:pt x="6951716" y="6138091"/>
                </a:lnTo>
                <a:lnTo>
                  <a:pt x="6936303" y="6140163"/>
                </a:lnTo>
                <a:lnTo>
                  <a:pt x="6790448" y="6151529"/>
                </a:lnTo>
                <a:lnTo>
                  <a:pt x="6799941" y="6153349"/>
                </a:lnTo>
                <a:cubicBezTo>
                  <a:pt x="6811623" y="6153816"/>
                  <a:pt x="6823734" y="6151642"/>
                  <a:pt x="6835432" y="6151642"/>
                </a:cubicBezTo>
                <a:cubicBezTo>
                  <a:pt x="6851580" y="6151642"/>
                  <a:pt x="6867729" y="6149034"/>
                  <a:pt x="6884003" y="6148662"/>
                </a:cubicBezTo>
                <a:cubicBezTo>
                  <a:pt x="7115805" y="6143198"/>
                  <a:pt x="7347351" y="6131026"/>
                  <a:pt x="7578771" y="6116122"/>
                </a:cubicBezTo>
                <a:cubicBezTo>
                  <a:pt x="7927552" y="6093644"/>
                  <a:pt x="8276080" y="6065453"/>
                  <a:pt x="8623845" y="6029188"/>
                </a:cubicBezTo>
                <a:cubicBezTo>
                  <a:pt x="8909939" y="5999878"/>
                  <a:pt x="9195310" y="5965228"/>
                  <a:pt x="9479970" y="5925239"/>
                </a:cubicBezTo>
                <a:cubicBezTo>
                  <a:pt x="9864901" y="5870842"/>
                  <a:pt x="10248014" y="5806101"/>
                  <a:pt x="10629308" y="5731000"/>
                </a:cubicBezTo>
                <a:cubicBezTo>
                  <a:pt x="11090114" y="5639842"/>
                  <a:pt x="11546975" y="5532291"/>
                  <a:pt x="11998498" y="5404869"/>
                </a:cubicBezTo>
                <a:lnTo>
                  <a:pt x="12192000" y="5347846"/>
                </a:lnTo>
                <a:lnTo>
                  <a:pt x="12192000" y="5402606"/>
                </a:lnTo>
                <a:lnTo>
                  <a:pt x="11829257" y="5507950"/>
                </a:lnTo>
                <a:cubicBezTo>
                  <a:pt x="11534769" y="5587680"/>
                  <a:pt x="11238120" y="5658596"/>
                  <a:pt x="10939183" y="5722555"/>
                </a:cubicBezTo>
                <a:cubicBezTo>
                  <a:pt x="10622824" y="5790365"/>
                  <a:pt x="10304941" y="5850387"/>
                  <a:pt x="9985530" y="5902635"/>
                </a:cubicBezTo>
                <a:cubicBezTo>
                  <a:pt x="9720036" y="5946102"/>
                  <a:pt x="9453814" y="5984764"/>
                  <a:pt x="9186882" y="6018631"/>
                </a:cubicBezTo>
                <a:cubicBezTo>
                  <a:pt x="8984197" y="6044216"/>
                  <a:pt x="8781514" y="6068309"/>
                  <a:pt x="8578198" y="6088179"/>
                </a:cubicBezTo>
                <a:lnTo>
                  <a:pt x="7864358" y="6149656"/>
                </a:lnTo>
                <a:cubicBezTo>
                  <a:pt x="7554994" y="6172009"/>
                  <a:pt x="7245502" y="6189895"/>
                  <a:pt x="6935502" y="6201071"/>
                </a:cubicBezTo>
                <a:lnTo>
                  <a:pt x="6477750" y="6214980"/>
                </a:lnTo>
                <a:cubicBezTo>
                  <a:pt x="6439195" y="6212895"/>
                  <a:pt x="6400529" y="6214521"/>
                  <a:pt x="6362294" y="6219825"/>
                </a:cubicBezTo>
                <a:lnTo>
                  <a:pt x="6057129" y="6219825"/>
                </a:lnTo>
                <a:lnTo>
                  <a:pt x="5977784" y="6215229"/>
                </a:lnTo>
                <a:lnTo>
                  <a:pt x="5265087" y="6178965"/>
                </a:lnTo>
                <a:cubicBezTo>
                  <a:pt x="4958267" y="6166544"/>
                  <a:pt x="4651826" y="6146055"/>
                  <a:pt x="4346277" y="6116869"/>
                </a:cubicBezTo>
                <a:lnTo>
                  <a:pt x="3373045" y="6018259"/>
                </a:lnTo>
                <a:cubicBezTo>
                  <a:pt x="3035412" y="5983982"/>
                  <a:pt x="2698456" y="5944327"/>
                  <a:pt x="2362173" y="5899282"/>
                </a:cubicBezTo>
                <a:cubicBezTo>
                  <a:pt x="1984692" y="5849108"/>
                  <a:pt x="1608364" y="5791358"/>
                  <a:pt x="1233178" y="5726033"/>
                </a:cubicBezTo>
                <a:cubicBezTo>
                  <a:pt x="842181" y="5657291"/>
                  <a:pt x="453758" y="5578770"/>
                  <a:pt x="68500" y="5486226"/>
                </a:cubicBezTo>
                <a:lnTo>
                  <a:pt x="0" y="5468863"/>
                </a:lnTo>
                <a:lnTo>
                  <a:pt x="0" y="5412351"/>
                </a:lnTo>
                <a:lnTo>
                  <a:pt x="72441" y="5431135"/>
                </a:lnTo>
                <a:cubicBezTo>
                  <a:pt x="247961" y="5473331"/>
                  <a:pt x="424164" y="5512608"/>
                  <a:pt x="600716" y="5549555"/>
                </a:cubicBezTo>
                <a:cubicBezTo>
                  <a:pt x="988279" y="5630403"/>
                  <a:pt x="1378133" y="5699330"/>
                  <a:pt x="1769512" y="5759811"/>
                </a:cubicBezTo>
                <a:cubicBezTo>
                  <a:pt x="2052426" y="5803406"/>
                  <a:pt x="2335725" y="5843519"/>
                  <a:pt x="2613554" y="5876802"/>
                </a:cubicBezTo>
                <a:cubicBezTo>
                  <a:pt x="2605544" y="5879410"/>
                  <a:pt x="2594611" y="5869350"/>
                  <a:pt x="2581134" y="5866867"/>
                </a:cubicBezTo>
                <a:cubicBezTo>
                  <a:pt x="2087178" y="5774877"/>
                  <a:pt x="1597684" y="5663937"/>
                  <a:pt x="1112635" y="5534031"/>
                </a:cubicBezTo>
                <a:cubicBezTo>
                  <a:pt x="880453" y="5471934"/>
                  <a:pt x="649713" y="5405428"/>
                  <a:pt x="420412" y="5334514"/>
                </a:cubicBezTo>
                <a:lnTo>
                  <a:pt x="0" y="5195539"/>
                </a:lnTo>
                <a:lnTo>
                  <a:pt x="60" y="5105401"/>
                </a:lnTo>
                <a:lnTo>
                  <a:pt x="0" y="5105401"/>
                </a:lnTo>
                <a:lnTo>
                  <a:pt x="0" y="1"/>
                </a:lnTo>
                <a:lnTo>
                  <a:pt x="9834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Afbeelding 3" descr="Afbeelding met tekst, person, schermopname&#10;&#10;Automatisch gegenereerde beschrijving">
            <a:extLst>
              <a:ext uri="{FF2B5EF4-FFF2-40B4-BE49-F238E27FC236}">
                <a16:creationId xmlns:a16="http://schemas.microsoft.com/office/drawing/2014/main" id="{78CA4A68-7A9B-A467-1126-7339A425E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" y="228600"/>
            <a:ext cx="6229350" cy="1357313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FEE32AFD-68A1-6626-A3FF-B085D52D80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0010">
            <a:off x="7571253" y="5284727"/>
            <a:ext cx="4209291" cy="1079144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9A4EF860-EDDF-5CEC-F902-A4F3CBC60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" y="1665288"/>
            <a:ext cx="5829300" cy="1374775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CFC91CD1-60F8-1934-2F35-1BCE6745BA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263" y="1665288"/>
            <a:ext cx="5694363" cy="1374775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B8A16598-EBDC-B303-E7CD-03FCBEFB6D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" y="3119438"/>
            <a:ext cx="11601450" cy="998538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0671493A-1622-6A79-454B-D77111541D5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91" y="3950188"/>
            <a:ext cx="3598946" cy="814360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0776A7C5-65D9-E45D-ED32-90FA3AA688D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071" y="3883707"/>
            <a:ext cx="5504961" cy="1466728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91794ECA-53DB-3A4B-3CF9-214727B9A2E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980" y="98884"/>
            <a:ext cx="5070045" cy="146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174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9A249B-3FF5-4AC0-8BC9-548A6A66C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379" y="312603"/>
            <a:ext cx="8860565" cy="648072"/>
          </a:xfrm>
        </p:spPr>
        <p:txBody>
          <a:bodyPr/>
          <a:lstStyle/>
          <a:p>
            <a:r>
              <a:rPr lang="nl-NL" dirty="0">
                <a:solidFill>
                  <a:srgbClr val="7030A0"/>
                </a:solidFill>
                <a:latin typeface="Arial"/>
                <a:cs typeface="Arial"/>
              </a:rPr>
              <a:t>Opdracht!</a:t>
            </a:r>
            <a:r>
              <a:rPr lang="nl-NL" dirty="0">
                <a:latin typeface="Arial"/>
                <a:cs typeface="Arial"/>
              </a:rPr>
              <a:t> </a:t>
            </a:r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Moodboard </a:t>
            </a: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9103A29-A865-4607-1C0D-10A0C9BF7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7954" y="1250894"/>
            <a:ext cx="8846773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i="1" dirty="0"/>
              <a:t>Peter Gillis is eigenaar van veel vakantieparken in Nederland. Hij is regelmatig in het nieuws omdat zijn vakantieparken vaak niet voldoen aan de gestelde (</a:t>
            </a:r>
            <a:r>
              <a:rPr lang="nl-NL" i="1" dirty="0" err="1"/>
              <a:t>veiligheids</a:t>
            </a:r>
            <a:r>
              <a:rPr lang="nl-NL" i="1" dirty="0"/>
              <a:t>)normen. 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u="sng" dirty="0">
                <a:solidFill>
                  <a:srgbClr val="7030A0"/>
                </a:solidFill>
              </a:rPr>
              <a:t>Opdracht: </a:t>
            </a:r>
          </a:p>
          <a:p>
            <a:pPr marL="0" indent="0">
              <a:buNone/>
            </a:pPr>
            <a:r>
              <a:rPr lang="nl-NL" dirty="0"/>
              <a:t>Kies een vakantiepark uit van Peter Gillis. Wat moet hij doen/ aanpassen om een Green Key certificaat te mogen krijgen? </a:t>
            </a:r>
          </a:p>
          <a:p>
            <a:pPr marL="0" indent="0">
              <a:buNone/>
            </a:pPr>
            <a:r>
              <a:rPr lang="nl-NL" dirty="0"/>
              <a:t>Benoem minimaal 10 dingen die hij kan doen om in aanmerking te komen voor dit certificaat. Maak hiervan een moodboard! </a:t>
            </a:r>
          </a:p>
        </p:txBody>
      </p:sp>
    </p:spTree>
    <p:extLst>
      <p:ext uri="{BB962C8B-B14F-4D97-AF65-F5344CB8AC3E}">
        <p14:creationId xmlns:p14="http://schemas.microsoft.com/office/powerpoint/2010/main" val="1473459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7030A0"/>
                </a:solidFill>
              </a:rPr>
              <a:t>Samenvatting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79598" y="2014782"/>
            <a:ext cx="8846773" cy="49294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Ethiek in vrije tijd</a:t>
            </a:r>
          </a:p>
          <a:p>
            <a:r>
              <a:rPr lang="nl-NL" dirty="0" err="1"/>
              <a:t>Etisch</a:t>
            </a:r>
            <a:r>
              <a:rPr lang="nl-NL" dirty="0"/>
              <a:t> dilemma </a:t>
            </a:r>
          </a:p>
          <a:p>
            <a:r>
              <a:rPr lang="nl-NL" dirty="0"/>
              <a:t>Green Key certificaat en de inhoud ervan weten</a:t>
            </a:r>
          </a:p>
          <a:p>
            <a:pPr marL="0" indent="0">
              <a:buNone/>
            </a:pPr>
            <a:endParaRPr lang="nl-NL" dirty="0">
              <a:latin typeface="Arial"/>
              <a:cs typeface="Arial"/>
            </a:endParaRP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4151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8490" y="407800"/>
            <a:ext cx="8860565" cy="648072"/>
          </a:xfrm>
        </p:spPr>
        <p:txBody>
          <a:bodyPr/>
          <a:lstStyle/>
          <a:p>
            <a:r>
              <a:rPr lang="nl-NL" dirty="0"/>
              <a:t>Leerdoel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dirty="0">
                <a:latin typeface="Arial"/>
                <a:cs typeface="Arial"/>
              </a:rPr>
              <a:t>Aan het eind van deze les weet je wat</a:t>
            </a:r>
            <a:br>
              <a:rPr lang="nl-NL" dirty="0">
                <a:latin typeface="Arial"/>
                <a:cs typeface="Arial"/>
              </a:rPr>
            </a:br>
            <a:r>
              <a:rPr lang="nl-NL" dirty="0">
                <a:latin typeface="Arial"/>
                <a:cs typeface="Arial"/>
              </a:rPr>
              <a:t>deze begrippen inhouden: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Ethiek</a:t>
            </a:r>
          </a:p>
          <a:p>
            <a:r>
              <a:rPr lang="nl-NL" dirty="0"/>
              <a:t>Ethische dilemma’s </a:t>
            </a:r>
          </a:p>
          <a:p>
            <a:r>
              <a:rPr lang="nl-NL" dirty="0"/>
              <a:t>Green </a:t>
            </a:r>
            <a:r>
              <a:rPr lang="nl-NL" dirty="0" err="1"/>
              <a:t>key</a:t>
            </a:r>
            <a:r>
              <a:rPr lang="nl-NL" dirty="0"/>
              <a:t> certificaat </a:t>
            </a:r>
          </a:p>
          <a:p>
            <a:r>
              <a:rPr lang="nl-NL" dirty="0"/>
              <a:t>Ethisch verantwoord handelen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0864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3400" y="407800"/>
            <a:ext cx="8860565" cy="648072"/>
          </a:xfrm>
        </p:spPr>
        <p:txBody>
          <a:bodyPr/>
          <a:lstStyle/>
          <a:p>
            <a:r>
              <a:rPr lang="nl-NL" dirty="0">
                <a:solidFill>
                  <a:srgbClr val="B8A1FF"/>
                </a:solidFill>
              </a:rPr>
              <a:t>Flashback: </a:t>
            </a:r>
            <a:r>
              <a:rPr lang="nl-NL" dirty="0"/>
              <a:t>vorige 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5742" y="1425353"/>
            <a:ext cx="8846773" cy="49294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Per groepje maak je de opdracht af van (einde) vorige les en presenteer je de resultaten.</a:t>
            </a:r>
          </a:p>
          <a:p>
            <a:r>
              <a:rPr lang="nl-NL" dirty="0"/>
              <a:t>Samenvatting van de opdracht:</a:t>
            </a:r>
          </a:p>
          <a:p>
            <a:pPr marL="0" indent="0">
              <a:buNone/>
            </a:pPr>
            <a:endParaRPr lang="nl-NL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6036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E91175-D7E1-4D47-A21A-8995D5AF40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556" y="349074"/>
            <a:ext cx="10199511" cy="1032934"/>
          </a:xfrm>
        </p:spPr>
        <p:txBody>
          <a:bodyPr>
            <a:normAutofit/>
          </a:bodyPr>
          <a:lstStyle/>
          <a:p>
            <a:pPr algn="l"/>
            <a:r>
              <a:rPr lang="nl-NL" sz="2800" b="1" dirty="0">
                <a:cs typeface="Calibri Light"/>
              </a:rPr>
              <a:t>Opdracht </a:t>
            </a:r>
            <a:r>
              <a:rPr lang="nl-NL" sz="2800" b="1" dirty="0">
                <a:solidFill>
                  <a:srgbClr val="B8A1FF"/>
                </a:solidFill>
                <a:cs typeface="Calibri Light"/>
              </a:rPr>
              <a:t>Ethiek</a:t>
            </a:r>
            <a:r>
              <a:rPr lang="nl-NL" sz="2800" b="1" dirty="0">
                <a:cs typeface="Calibri Light"/>
              </a:rPr>
              <a:t> in de vrijetijd</a:t>
            </a:r>
            <a:endParaRPr lang="nl-NL" b="1" dirty="0">
              <a:cs typeface="Calibri Ligh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4654645-E272-4DF7-9C83-727AFD7F6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556" y="1644786"/>
            <a:ext cx="10995377" cy="165576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nl-NL" dirty="0">
                <a:cs typeface="Calibri"/>
              </a:rPr>
              <a:t>Je weet nu 8 manieren waarop je invloed kan hebben op de ethiek in jouw omgeving. </a:t>
            </a:r>
          </a:p>
          <a:p>
            <a:pPr algn="l"/>
            <a:r>
              <a:rPr lang="nl-NL" dirty="0">
                <a:cs typeface="Calibri"/>
              </a:rPr>
              <a:t>(vorige sheet) </a:t>
            </a:r>
          </a:p>
          <a:p>
            <a:endParaRPr lang="nl-NL" i="1" dirty="0">
              <a:cs typeface="Calibri"/>
            </a:endParaRPr>
          </a:p>
          <a:p>
            <a:pPr algn="l"/>
            <a:r>
              <a:rPr lang="nl-NL" i="1" dirty="0">
                <a:cs typeface="Calibri"/>
              </a:rPr>
              <a:t>Stel jij bent de organisator van het </a:t>
            </a:r>
            <a:r>
              <a:rPr lang="nl-NL" i="1" dirty="0" err="1">
                <a:cs typeface="Calibri" panose="020F0502020204030204"/>
              </a:rPr>
              <a:t>Intents</a:t>
            </a:r>
            <a:r>
              <a:rPr lang="nl-NL" i="1" dirty="0">
                <a:cs typeface="Calibri"/>
              </a:rPr>
              <a:t> Festival. Hou zou jij jouw bezoekers kunnen uitdagen zich </a:t>
            </a:r>
            <a:r>
              <a:rPr lang="nl-NL" i="1" dirty="0">
                <a:solidFill>
                  <a:srgbClr val="B8A1FF"/>
                </a:solidFill>
                <a:cs typeface="Calibri"/>
              </a:rPr>
              <a:t>ethisch</a:t>
            </a:r>
            <a:r>
              <a:rPr lang="nl-NL" i="1" dirty="0">
                <a:cs typeface="Calibri"/>
              </a:rPr>
              <a:t> te gedragen? (gebruik de 8 manieren, geef bij elk een voorbeeld van wat je zou kunnen doen.)</a:t>
            </a:r>
          </a:p>
        </p:txBody>
      </p:sp>
      <p:pic>
        <p:nvPicPr>
          <p:cNvPr id="7170" name="Picture 2" descr="Intents Festival - See you in 2023 - Intents Festival">
            <a:extLst>
              <a:ext uri="{FF2B5EF4-FFF2-40B4-BE49-F238E27FC236}">
                <a16:creationId xmlns:a16="http://schemas.microsoft.com/office/drawing/2014/main" id="{78FAEA07-3DE0-EB87-9FF2-A8A268BCC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253" y="3773367"/>
            <a:ext cx="2297534" cy="2879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48E11232-1493-96E5-20A3-BAED11DA3B54}"/>
              </a:ext>
            </a:extLst>
          </p:cNvPr>
          <p:cNvSpPr txBox="1"/>
          <p:nvPr/>
        </p:nvSpPr>
        <p:spPr>
          <a:xfrm rot="20213994">
            <a:off x="1572825" y="4691504"/>
            <a:ext cx="3996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7030A0"/>
                </a:solidFill>
              </a:rPr>
              <a:t>We bespreken de opdracht gezamenlijk!</a:t>
            </a:r>
          </a:p>
        </p:txBody>
      </p:sp>
    </p:spTree>
    <p:extLst>
      <p:ext uri="{BB962C8B-B14F-4D97-AF65-F5344CB8AC3E}">
        <p14:creationId xmlns:p14="http://schemas.microsoft.com/office/powerpoint/2010/main" val="196187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2864" y="545092"/>
            <a:ext cx="9773553" cy="648072"/>
          </a:xfrm>
        </p:spPr>
        <p:txBody>
          <a:bodyPr/>
          <a:lstStyle/>
          <a:p>
            <a:r>
              <a:rPr lang="nl-NL" dirty="0"/>
              <a:t>Zo kan je invloed uitoefenen op </a:t>
            </a:r>
            <a:r>
              <a:rPr lang="nl-NL" dirty="0">
                <a:solidFill>
                  <a:srgbClr val="B8A1FF"/>
                </a:solidFill>
              </a:rPr>
              <a:t>ethiek</a:t>
            </a:r>
            <a:r>
              <a:rPr lang="nl-NL" dirty="0"/>
              <a:t> in jouw omgeving.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12863" y="1501553"/>
            <a:ext cx="10824141" cy="492941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nl-NL" dirty="0"/>
              <a:t>Geef het goede voorbeeld.</a:t>
            </a:r>
          </a:p>
          <a:p>
            <a:pPr marL="514350" indent="-514350">
              <a:buAutoNum type="arabicPeriod"/>
            </a:pPr>
            <a:r>
              <a:rPr lang="nl-NL" dirty="0"/>
              <a:t>Maak duidelijk wat de grenzen en regels zijn.</a:t>
            </a:r>
          </a:p>
          <a:p>
            <a:pPr marL="514350" indent="-514350">
              <a:buAutoNum type="arabicPeriod"/>
            </a:pPr>
            <a:r>
              <a:rPr lang="nl-NL" dirty="0"/>
              <a:t>Maak ongewenst gedrag bespreekbaar.</a:t>
            </a:r>
          </a:p>
          <a:p>
            <a:pPr marL="514350" indent="-514350">
              <a:buAutoNum type="arabicPeriod"/>
            </a:pPr>
            <a:r>
              <a:rPr lang="nl-NL" dirty="0"/>
              <a:t>Geef iemand de kans zijn gedrag aan te passen.</a:t>
            </a:r>
          </a:p>
          <a:p>
            <a:pPr marL="514350" indent="-514350">
              <a:buAutoNum type="arabicPeriod"/>
            </a:pPr>
            <a:r>
              <a:rPr lang="nl-NL" dirty="0"/>
              <a:t>Zorg voor een veilige en vertrouwde omgeving.</a:t>
            </a:r>
          </a:p>
          <a:p>
            <a:pPr marL="514350" indent="-514350">
              <a:buAutoNum type="arabicPeriod"/>
            </a:pPr>
            <a:r>
              <a:rPr lang="nl-NL" dirty="0"/>
              <a:t>Benader de situatie of persoon vanuit een positieve gedachten.</a:t>
            </a:r>
          </a:p>
          <a:p>
            <a:pPr marL="514350" indent="-514350">
              <a:buAutoNum type="arabicPeriod"/>
            </a:pPr>
            <a:r>
              <a:rPr lang="nl-NL" dirty="0"/>
              <a:t>Beloon positief gedrag. </a:t>
            </a:r>
          </a:p>
          <a:p>
            <a:pPr marL="514350" indent="-514350">
              <a:buAutoNum type="arabicPeriod"/>
            </a:pPr>
            <a:r>
              <a:rPr lang="nl-NL" dirty="0"/>
              <a:t>Doe het samen.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428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1290" y="976345"/>
            <a:ext cx="8860565" cy="648072"/>
          </a:xfrm>
        </p:spPr>
        <p:txBody>
          <a:bodyPr/>
          <a:lstStyle/>
          <a:p>
            <a:r>
              <a:rPr lang="nl-NL" dirty="0">
                <a:solidFill>
                  <a:srgbClr val="00B050"/>
                </a:solidFill>
              </a:rPr>
              <a:t>Green Key </a:t>
            </a:r>
            <a:r>
              <a:rPr lang="nl-NL" dirty="0"/>
              <a:t>certificaat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57712F5-81C7-5FB0-CDD6-B52385F1F8FE}"/>
              </a:ext>
            </a:extLst>
          </p:cNvPr>
          <p:cNvSpPr txBox="1"/>
          <p:nvPr/>
        </p:nvSpPr>
        <p:spPr>
          <a:xfrm>
            <a:off x="1845343" y="2317903"/>
            <a:ext cx="60970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hlinkClick r:id="rId3"/>
              </a:rPr>
              <a:t>https://www.youtube.com/watch?v=QLX_ROFcRis</a:t>
            </a:r>
            <a:r>
              <a:rPr lang="nl-NL" dirty="0"/>
              <a:t>  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447663C-5EC5-985D-8A0B-0CD059D47949}"/>
              </a:ext>
            </a:extLst>
          </p:cNvPr>
          <p:cNvSpPr txBox="1"/>
          <p:nvPr/>
        </p:nvSpPr>
        <p:spPr>
          <a:xfrm>
            <a:off x="1845343" y="4062481"/>
            <a:ext cx="60970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hlinkClick r:id="rId4"/>
              </a:rPr>
              <a:t>https://www.youtube.com/watch?v=iQ7Z5EAJ7Cs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9601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B050"/>
                </a:solidFill>
              </a:rPr>
              <a:t>Green Key </a:t>
            </a:r>
            <a:r>
              <a:rPr lang="nl-NL" dirty="0"/>
              <a:t>certificaat 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394F55E3-CD10-99E5-E519-9D20A6F24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Leestijd:</a:t>
            </a:r>
          </a:p>
          <a:p>
            <a:r>
              <a:rPr lang="en-US" dirty="0">
                <a:hlinkClick r:id="rId3"/>
              </a:rPr>
              <a:t>Green Key | Wat is Green Key?</a:t>
            </a:r>
            <a:endParaRPr lang="nl-NL" dirty="0"/>
          </a:p>
          <a:p>
            <a:endParaRPr lang="nl-NL" dirty="0"/>
          </a:p>
          <a:p>
            <a:r>
              <a:rPr lang="nl-NL" b="1" dirty="0">
                <a:solidFill>
                  <a:srgbClr val="B8A1FF"/>
                </a:solidFill>
              </a:rPr>
              <a:t>Leg uit in je eigen woorden: </a:t>
            </a:r>
          </a:p>
          <a:p>
            <a:pPr marL="0" indent="0">
              <a:buNone/>
            </a:pPr>
            <a:r>
              <a:rPr lang="nl-NL" dirty="0"/>
              <a:t>- Wat houdt dit certificaat in? </a:t>
            </a:r>
          </a:p>
          <a:p>
            <a:pPr marL="0" indent="0">
              <a:buNone/>
            </a:pPr>
            <a:r>
              <a:rPr lang="nl-NL" dirty="0"/>
              <a:t>- Waarom zou je dit moeten willen als bedrijf?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 Schrijf op! </a:t>
            </a:r>
          </a:p>
        </p:txBody>
      </p:sp>
      <p:pic>
        <p:nvPicPr>
          <p:cNvPr id="1026" name="Picture 2" descr="schrift A4 gelinieerd - HEMA">
            <a:extLst>
              <a:ext uri="{FF2B5EF4-FFF2-40B4-BE49-F238E27FC236}">
                <a16:creationId xmlns:a16="http://schemas.microsoft.com/office/drawing/2014/main" id="{B92D2DD3-DDD4-E971-99F0-3658725DF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296" y="4193005"/>
            <a:ext cx="164592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589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ADA46E8-76C0-DAEA-494C-C66076B37E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0"/>
          <a:stretch/>
        </p:blipFill>
        <p:spPr bwMode="auto">
          <a:xfrm>
            <a:off x="20" y="-120317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2827420"/>
            <a:ext cx="9144000" cy="119545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6000" dirty="0">
                <a:solidFill>
                  <a:srgbClr val="FFFFFF"/>
                </a:solidFill>
                <a:latin typeface="+mj-lt"/>
                <a:cs typeface="+mj-cs"/>
              </a:rPr>
            </a:br>
            <a:br>
              <a:rPr lang="en-US" sz="6000" dirty="0">
                <a:solidFill>
                  <a:srgbClr val="FFFFFF"/>
                </a:solidFill>
                <a:latin typeface="+mj-lt"/>
                <a:cs typeface="+mj-cs"/>
              </a:rPr>
            </a:br>
            <a:r>
              <a:rPr lang="en-US" sz="6000" dirty="0">
                <a:solidFill>
                  <a:srgbClr val="FFFFFF"/>
                </a:solidFill>
                <a:latin typeface="+mj-lt"/>
                <a:cs typeface="+mj-cs"/>
              </a:rPr>
              <a:t>Over ethiek </a:t>
            </a:r>
            <a:r>
              <a:rPr lang="en-US" sz="6000" dirty="0" err="1">
                <a:solidFill>
                  <a:srgbClr val="FFFFFF"/>
                </a:solidFill>
                <a:latin typeface="+mj-lt"/>
                <a:cs typeface="+mj-cs"/>
              </a:rPr>
              <a:t>gesproken</a:t>
            </a:r>
            <a:r>
              <a:rPr lang="en-US" sz="6000" dirty="0">
                <a:solidFill>
                  <a:srgbClr val="FFFFFF"/>
                </a:solidFill>
                <a:latin typeface="+mj-lt"/>
                <a:cs typeface="+mj-cs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23980996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45ACE3-0C9E-49DB-9889-1BB666665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390" y="129155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l-NL" b="1" dirty="0">
                <a:solidFill>
                  <a:srgbClr val="B8A1FF"/>
                </a:solidFill>
                <a:cs typeface="Calibri Light"/>
              </a:rPr>
              <a:t>Wat heeft deze persoon met VT te maken?</a:t>
            </a:r>
            <a:br>
              <a:rPr lang="nl-NL" b="1" dirty="0">
                <a:solidFill>
                  <a:srgbClr val="B8A1FF"/>
                </a:solidFill>
                <a:cs typeface="Calibri Light"/>
              </a:rPr>
            </a:br>
            <a:br>
              <a:rPr lang="nl-NL" b="1" dirty="0">
                <a:solidFill>
                  <a:srgbClr val="B8A1FF"/>
                </a:solidFill>
                <a:cs typeface="Calibri Light"/>
              </a:rPr>
            </a:br>
            <a:r>
              <a:rPr lang="nl-NL" b="1" dirty="0">
                <a:cs typeface="Calibri Light"/>
              </a:rPr>
              <a:t>overleg met je groepje</a:t>
            </a:r>
            <a:br>
              <a:rPr lang="nl-NL" b="1" dirty="0">
                <a:cs typeface="Calibri Light"/>
              </a:rPr>
            </a:br>
            <a:r>
              <a:rPr lang="nl-NL" b="1" dirty="0">
                <a:cs typeface="Calibri Light"/>
              </a:rPr>
              <a:t>(5 minuten)</a:t>
            </a:r>
          </a:p>
        </p:txBody>
      </p:sp>
    </p:spTree>
    <p:extLst>
      <p:ext uri="{BB962C8B-B14F-4D97-AF65-F5344CB8AC3E}">
        <p14:creationId xmlns:p14="http://schemas.microsoft.com/office/powerpoint/2010/main" val="304227042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Props1.xml><?xml version="1.0" encoding="utf-8"?>
<ds:datastoreItem xmlns:ds="http://schemas.openxmlformats.org/officeDocument/2006/customXml" ds:itemID="{3081585E-A808-4ABC-9060-877007421A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4FF143-0ABB-4CFF-A5DD-2BA0E6EC9068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499</Words>
  <Application>Microsoft Office PowerPoint</Application>
  <PresentationFormat>Breedbeeld</PresentationFormat>
  <Paragraphs>84</Paragraphs>
  <Slides>14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Kantoorthema</vt:lpstr>
      <vt:lpstr>PowerPoint-presentatie</vt:lpstr>
      <vt:lpstr>Leerdoel</vt:lpstr>
      <vt:lpstr>Flashback: vorige les</vt:lpstr>
      <vt:lpstr>Opdracht Ethiek in de vrijetijd</vt:lpstr>
      <vt:lpstr>Zo kan je invloed uitoefenen op ethiek in jouw omgeving.</vt:lpstr>
      <vt:lpstr>Green Key certificaat </vt:lpstr>
      <vt:lpstr>Green Key certificaat </vt:lpstr>
      <vt:lpstr>  Over ethiek gesproken..</vt:lpstr>
      <vt:lpstr>Wat heeft deze persoon met VT te maken?  overleg met je groepje (5 minuten)</vt:lpstr>
      <vt:lpstr>Wat heeft deze persoon met Ethiek te maken?  Overleg met je groepje (5 minuten)</vt:lpstr>
      <vt:lpstr>Wat heeft deze persoon met  Green Key te maken? </vt:lpstr>
      <vt:lpstr>PowerPoint-presentatie</vt:lpstr>
      <vt:lpstr>Opdracht! Moodboard </vt:lpstr>
      <vt:lpstr>Samenvatting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Lotte de Laat</cp:lastModifiedBy>
  <cp:revision>159</cp:revision>
  <dcterms:created xsi:type="dcterms:W3CDTF">2021-07-07T07:37:45Z</dcterms:created>
  <dcterms:modified xsi:type="dcterms:W3CDTF">2024-01-18T12:27:06Z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</Properties>
</file>